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27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452819E-5525-4374-995F-0C8672165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18E9-8A19-4308-AFE3-77C4540F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F4F3D-13F3-408E-9181-33281EE8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572C-5FC4-43C1-8B61-DC7D7E26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699F-99FB-42F6-AECE-FDEE93A5D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5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CFDE-4CDA-4E25-9F34-EBB1AFCBF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90AC-B627-47E0-8DE4-745E617AD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0447-C5EE-4A58-ACF2-8D8DB8260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6F4A8-A35F-4A30-8429-D65B927B9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DDAE-33F0-4A63-B87E-FA2003F8A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0EE66-D796-4203-BD20-8F0C6DCD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309964-BFED-4286-A043-23BD6611F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Plural" TargetMode="External"/><Relationship Id="rId7" Type="http://schemas.openxmlformats.org/officeDocument/2006/relationships/hyperlink" Target="http://de.wikipedia.org/wiki/Akkusativ" TargetMode="External"/><Relationship Id="rId2" Type="http://schemas.openxmlformats.org/officeDocument/2006/relationships/hyperlink" Target="http://de.wikipedia.org/wiki/Ka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Dativ" TargetMode="External"/><Relationship Id="rId5" Type="http://schemas.openxmlformats.org/officeDocument/2006/relationships/hyperlink" Target="http://de.wikipedia.org/wiki/Genitiv" TargetMode="External"/><Relationship Id="rId4" Type="http://schemas.openxmlformats.org/officeDocument/2006/relationships/hyperlink" Target="http://de.wikipedia.org/wiki/Nominati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Plural" TargetMode="External"/><Relationship Id="rId7" Type="http://schemas.openxmlformats.org/officeDocument/2006/relationships/hyperlink" Target="http://de.wikipedia.org/wiki/Akkusativ" TargetMode="External"/><Relationship Id="rId2" Type="http://schemas.openxmlformats.org/officeDocument/2006/relationships/hyperlink" Target="http://de.wikipedia.org/wiki/Ka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Dativ" TargetMode="External"/><Relationship Id="rId5" Type="http://schemas.openxmlformats.org/officeDocument/2006/relationships/hyperlink" Target="http://de.wikipedia.org/wiki/Genitiv" TargetMode="External"/><Relationship Id="rId4" Type="http://schemas.openxmlformats.org/officeDocument/2006/relationships/hyperlink" Target="http://de.wikipedia.org/wiki/Nominati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6400800" cy="3240360"/>
          </a:xfrm>
        </p:spPr>
        <p:txBody>
          <a:bodyPr>
            <a:noAutofit/>
          </a:bodyPr>
          <a:lstStyle/>
          <a:p>
            <a:r>
              <a:rPr lang="de-DE" sz="5900" b="1" i="1" dirty="0">
                <a:solidFill>
                  <a:srgbClr val="002060"/>
                </a:solidFill>
              </a:rPr>
              <a:t>Die Kategorie der Bestimmtheit/ Unbestimmtheit</a:t>
            </a:r>
            <a:r>
              <a:rPr lang="de-DE" sz="5900" dirty="0">
                <a:solidFill>
                  <a:srgbClr val="002060"/>
                </a:solidFill>
              </a:rPr>
              <a:t/>
            </a:r>
            <a:br>
              <a:rPr lang="de-DE" sz="5900" dirty="0">
                <a:solidFill>
                  <a:srgbClr val="002060"/>
                </a:solidFill>
              </a:rPr>
            </a:br>
            <a:endParaRPr lang="de-DE" sz="59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52 -0.01806 L 0.00052 -0.0902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840760" cy="508000"/>
          </a:xfrm>
        </p:spPr>
        <p:txBody>
          <a:bodyPr/>
          <a:lstStyle/>
          <a:p>
            <a:r>
              <a:rPr lang="en-US" i="1" dirty="0" err="1">
                <a:solidFill>
                  <a:srgbClr val="002060"/>
                </a:solidFill>
              </a:rPr>
              <a:t>Funktionen</a:t>
            </a:r>
            <a:r>
              <a:rPr lang="en-US" i="1" dirty="0">
                <a:solidFill>
                  <a:srgbClr val="002060"/>
                </a:solidFill>
              </a:rPr>
              <a:t> des </a:t>
            </a:r>
            <a:r>
              <a:rPr lang="en-US" i="1" dirty="0" err="1">
                <a:solidFill>
                  <a:srgbClr val="002060"/>
                </a:solidFill>
              </a:rPr>
              <a:t>Artikels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643812" cy="45365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rgbClr val="002060"/>
                </a:solidFill>
              </a:rPr>
              <a:t>als </a:t>
            </a:r>
            <a:r>
              <a:rPr lang="de-DE" sz="2800" dirty="0">
                <a:solidFill>
                  <a:srgbClr val="002060"/>
                </a:solidFill>
              </a:rPr>
              <a:t>Begleiter des Substantivs drückt 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de-DE" sz="2800" dirty="0" smtClean="0">
                <a:solidFill>
                  <a:srgbClr val="002060"/>
                </a:solidFill>
              </a:rPr>
              <a:t>der </a:t>
            </a:r>
            <a:r>
              <a:rPr lang="de-DE" sz="2800" dirty="0">
                <a:solidFill>
                  <a:srgbClr val="002060"/>
                </a:solidFill>
              </a:rPr>
              <a:t>Artikel die dem Substantiv eigenen grammatischen Kategorien </a:t>
            </a:r>
            <a:r>
              <a:rPr lang="de-DE" sz="2800" dirty="0" smtClean="0">
                <a:solidFill>
                  <a:srgbClr val="002060"/>
                </a:solidFill>
              </a:rPr>
              <a:t>aus: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das </a:t>
            </a:r>
            <a:r>
              <a:rPr lang="de-DE" sz="2800" i="1" dirty="0">
                <a:solidFill>
                  <a:srgbClr val="0070C0"/>
                </a:solidFill>
              </a:rPr>
              <a:t>grammatische Geschlecht,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die </a:t>
            </a:r>
            <a:r>
              <a:rPr lang="de-DE" sz="2800" i="1" dirty="0">
                <a:solidFill>
                  <a:srgbClr val="0070C0"/>
                </a:solidFill>
              </a:rPr>
              <a:t>Zahl, 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den Kasus: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i="1" dirty="0" smtClean="0">
                <a:solidFill>
                  <a:srgbClr val="0070C0"/>
                </a:solidFill>
              </a:rPr>
              <a:t>Der Junitag (</a:t>
            </a:r>
            <a:r>
              <a:rPr lang="de-DE" sz="2800" i="1" dirty="0" err="1" smtClean="0">
                <a:solidFill>
                  <a:srgbClr val="0070C0"/>
                </a:solidFill>
              </a:rPr>
              <a:t>Mask</a:t>
            </a:r>
            <a:r>
              <a:rPr lang="de-DE" sz="2800" i="1" dirty="0" smtClean="0">
                <a:solidFill>
                  <a:srgbClr val="0070C0"/>
                </a:solidFill>
              </a:rPr>
              <a:t>., Sing., </a:t>
            </a:r>
            <a:r>
              <a:rPr lang="de-DE" sz="2800" i="1" dirty="0" err="1" smtClean="0">
                <a:solidFill>
                  <a:srgbClr val="0070C0"/>
                </a:solidFill>
              </a:rPr>
              <a:t>Nom</a:t>
            </a:r>
            <a:r>
              <a:rPr lang="de-DE" sz="2800" i="1" dirty="0" smtClean="0">
                <a:solidFill>
                  <a:srgbClr val="0070C0"/>
                </a:solidFill>
              </a:rPr>
              <a:t>.) war drückend heiß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rgbClr val="002060"/>
                </a:solidFill>
              </a:rPr>
              <a:t>bezeichnet </a:t>
            </a:r>
            <a:r>
              <a:rPr lang="de-DE" sz="2800" dirty="0">
                <a:solidFill>
                  <a:srgbClr val="002060"/>
                </a:solidFill>
              </a:rPr>
              <a:t>das Einzelne und das Allgemeine, die </a:t>
            </a:r>
            <a:r>
              <a:rPr lang="de-DE" sz="2800" dirty="0" err="1">
                <a:solidFill>
                  <a:srgbClr val="002060"/>
                </a:solidFill>
              </a:rPr>
              <a:t>Bestimmheit</a:t>
            </a:r>
            <a:r>
              <a:rPr lang="de-DE" sz="2800" dirty="0">
                <a:solidFill>
                  <a:srgbClr val="002060"/>
                </a:solidFill>
              </a:rPr>
              <a:t> und die </a:t>
            </a:r>
            <a:r>
              <a:rPr lang="de-DE" sz="2800" dirty="0" err="1">
                <a:solidFill>
                  <a:srgbClr val="002060"/>
                </a:solidFill>
              </a:rPr>
              <a:t>Unbestimmheit</a:t>
            </a:r>
            <a:endParaRPr lang="de-DE" sz="28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1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70485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Für </a:t>
            </a:r>
            <a:r>
              <a:rPr lang="de-DE" dirty="0">
                <a:solidFill>
                  <a:srgbClr val="002060"/>
                </a:solidFill>
              </a:rPr>
              <a:t>den Gebrauch des Artikels ist es sehr wichtig, ob das Substantiv einen zählbaren oder einen unzählbaren Begriff bezeichnet.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6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Substantive, die einen zählbaren Begriff bezeichnen, werden sowohl mit dem bestimmten als auch mit dem unbestimmten Artikel gebraucht. Im Plural stehen sie sinngemäß mit dem bestimmten Artikel bzw. artikellos.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2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848872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Substantive, die unzählbare Begriffe bezeichnen, können in der Regel mit dem unbestimmten Artikel nicht gebraucht werden.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bestimmte Artikel kann somit bei einem beliebigen Substantiv stehen, der unbestimmte Artikel steht dagegen nur bei Substantiven, die eine Mehrheit gleichartiger Dinge zu einem Begriff zusammenfassen.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44816" cy="1152128"/>
          </a:xfrm>
        </p:spPr>
        <p:txBody>
          <a:bodyPr>
            <a:normAutofit fontScale="90000"/>
          </a:bodyPr>
          <a:lstStyle/>
          <a:p>
            <a:r>
              <a:rPr lang="de-DE" b="1" i="1" dirty="0">
                <a:solidFill>
                  <a:srgbClr val="002060"/>
                </a:solidFill>
              </a:rPr>
              <a:t>Der Gebrauch des unbestimmten Artikels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941568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unbestimmte Artikel ein bedeutet einer von vielen möglichen und hat die Aufgabe, ein beliebiges, noch nicht genanntes Einzelding aus einer Gattung herauszuheben.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60640" cy="9144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Der </a:t>
            </a:r>
            <a:r>
              <a:rPr lang="en-US" i="1" dirty="0" err="1">
                <a:solidFill>
                  <a:srgbClr val="002060"/>
                </a:solidFill>
              </a:rPr>
              <a:t>unbestimmte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Artikel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steht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48965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erstmalig genannt wird, im Kontext vorher nicht erwähnt wurde, das Neue in der Mitteilung darstellt (oft ist es ein Akkusativobjekt im Satz nach haben, es gibt, brauchen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i="1" dirty="0">
                <a:solidFill>
                  <a:srgbClr val="0070C0"/>
                </a:solidFill>
              </a:rPr>
              <a:t>Ein Fichtenbaum steht einsam | Im Norden auf kahler </a:t>
            </a:r>
            <a:r>
              <a:rPr lang="de-DE" i="1" dirty="0" err="1">
                <a:solidFill>
                  <a:srgbClr val="0070C0"/>
                </a:solidFill>
              </a:rPr>
              <a:t>Höh</a:t>
            </a:r>
            <a:r>
              <a:rPr lang="de-DE" i="1" dirty="0">
                <a:solidFill>
                  <a:srgbClr val="0070C0"/>
                </a:solidFill>
              </a:rPr>
              <a:t>’. (H. Heine)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Wir brauchen ein Lehrbuch.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Hast du eine Schwester?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6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als Prädikativ gebraucht </a:t>
            </a:r>
            <a:r>
              <a:rPr lang="de-DE" dirty="0" smtClean="0">
                <a:solidFill>
                  <a:srgbClr val="002060"/>
                </a:solidFill>
              </a:rPr>
              <a:t>wird</a:t>
            </a:r>
          </a:p>
          <a:p>
            <a:pPr>
              <a:buFont typeface="Arial" pitchFamily="34" charset="0"/>
              <a:buChar char="•"/>
            </a:pPr>
            <a:r>
              <a:rPr lang="de-DE" i="1" dirty="0">
                <a:solidFill>
                  <a:srgbClr val="0070C0"/>
                </a:solidFill>
              </a:rPr>
              <a:t>Die Tanne ist ein Nadelbaum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Das ist ein Lehrbuch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im Vergleich steht: </a:t>
            </a: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rgbClr val="0070C0"/>
                </a:solidFill>
              </a:rPr>
              <a:t>Der </a:t>
            </a:r>
            <a:r>
              <a:rPr lang="de-DE" i="1" dirty="0">
                <a:solidFill>
                  <a:srgbClr val="0070C0"/>
                </a:solidFill>
              </a:rPr>
              <a:t>schwimmt wie ein Fisch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wenn </a:t>
            </a:r>
            <a:r>
              <a:rPr lang="de-DE" dirty="0">
                <a:solidFill>
                  <a:srgbClr val="002060"/>
                </a:solidFill>
              </a:rPr>
              <a:t>das Substantiv eine generalisierende Bedeutung hat, d.h. ein Ding als zu einer bestimmten Gattung gehörend kennzeichnet</a:t>
            </a:r>
            <a:r>
              <a:rPr lang="de-DE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rgbClr val="0070C0"/>
                </a:solidFill>
              </a:rPr>
              <a:t>Ein </a:t>
            </a:r>
            <a:r>
              <a:rPr lang="de-DE" i="1" dirty="0">
                <a:solidFill>
                  <a:srgbClr val="0070C0"/>
                </a:solidFill>
              </a:rPr>
              <a:t>Student muss das wissen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rey_TaLL\AppData\Local\Microsoft\Windows\Temporary Internet Files\Content.IE5\R29SJK7N\MP9004436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520280" cy="2520280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scene3d>
            <a:camera prst="perspectiveHeroicExtremeLeftFacing"/>
            <a:lightRig rig="sunse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Das Substantiv hat 3 unbestrittene grammatische Kategorien und einige Erscheinungen, die mit der grammatischen Kategorie verwandt sind. Die unzweifelhaften grammatischen Kategorien sind:</a:t>
            </a:r>
          </a:p>
          <a:p>
            <a:endParaRPr lang="de-DE" sz="2800" dirty="0" smtClean="0">
              <a:solidFill>
                <a:srgbClr val="002060"/>
              </a:solidFill>
            </a:endParaRPr>
          </a:p>
          <a:p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3200" b="1" i="1" dirty="0" smtClean="0">
                <a:solidFill>
                  <a:srgbClr val="0070C0"/>
                </a:solidFill>
              </a:rPr>
              <a:t>Numerus</a:t>
            </a:r>
          </a:p>
          <a:p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i="1" dirty="0" smtClean="0">
                <a:solidFill>
                  <a:srgbClr val="0070C0"/>
                </a:solidFill>
              </a:rPr>
              <a:t>Kasus</a:t>
            </a:r>
          </a:p>
          <a:p>
            <a:r>
              <a:rPr lang="de-DE" sz="3200" b="1" i="1" dirty="0" smtClean="0">
                <a:solidFill>
                  <a:srgbClr val="0070C0"/>
                </a:solidFill>
              </a:rPr>
              <a:t>Genus</a:t>
            </a:r>
            <a:r>
              <a:rPr lang="de-DE" sz="3200" b="1" i="1" dirty="0" smtClean="0">
                <a:solidFill>
                  <a:srgbClr val="002060"/>
                </a:solidFill>
              </a:rPr>
              <a:t>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rey_TaLL\AppData\Local\Microsoft\Windows\Temporary Internet Files\Content.IE5\AWKNSXK4\MP9004395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80320" cy="2130552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perspectiveHeroicExtremeLeftFacing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272808" cy="5184576"/>
          </a:xfrm>
        </p:spPr>
        <p:txBody>
          <a:bodyPr>
            <a:normAutofit fontScale="92500" lnSpcReduction="20000"/>
          </a:bodyPr>
          <a:lstStyle/>
          <a:p>
            <a:pPr algn="ctr"/>
            <a:endParaRPr lang="de-DE" sz="2800" dirty="0" smtClean="0"/>
          </a:p>
          <a:p>
            <a:pPr marL="0" indent="0">
              <a:buNone/>
            </a:pPr>
            <a:r>
              <a:rPr lang="de-DE" sz="3500" dirty="0" smtClean="0">
                <a:solidFill>
                  <a:srgbClr val="002060"/>
                </a:solidFill>
              </a:rPr>
              <a:t>Zu </a:t>
            </a:r>
            <a:r>
              <a:rPr lang="de-DE" sz="3500" dirty="0">
                <a:solidFill>
                  <a:srgbClr val="002060"/>
                </a:solidFill>
              </a:rPr>
              <a:t>den Erscheinungen, denen einige Züge der grammatischen Kategorie eigen sind gehören die Beziehung </a:t>
            </a:r>
            <a:r>
              <a:rPr lang="de-DE" sz="3500" b="1" i="1" dirty="0">
                <a:solidFill>
                  <a:srgbClr val="0070C0"/>
                </a:solidFill>
              </a:rPr>
              <a:t>der Bestimmtheit und Unbestimmtheit</a:t>
            </a:r>
            <a:r>
              <a:rPr lang="de-DE" sz="3500" i="1" dirty="0">
                <a:solidFill>
                  <a:srgbClr val="00B050"/>
                </a:solidFill>
              </a:rPr>
              <a:t> </a:t>
            </a:r>
            <a:r>
              <a:rPr lang="de-DE" sz="3500" dirty="0">
                <a:solidFill>
                  <a:srgbClr val="002060"/>
                </a:solidFill>
              </a:rPr>
              <a:t>des im Substantiv ausgedrückten Begriffs, die Hervorhebung des Umfangs, in welchem dieser Begriff gedacht wird, und die Angabe seines semantisch-grammatischen Charakters vom Standpunkt der Zählbarkeit und der Konkretheit.</a:t>
            </a:r>
            <a:endParaRPr lang="ru-RU" sz="35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Grey_TaLL\AppData\Local\Microsoft\Windows\Temporary Internet Files\Content.IE5\Z48MDG6I\MP90038531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2960452"/>
            <a:ext cx="4500000" cy="3214301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HeroicExtremeLeftFacing"/>
            <a:lightRig rig="two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272808" cy="374441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Das Vorhandensein des Artikels ist eine Besonderheit, die die deutsche Sprache von vielen anderen Sprachen unterscheidet.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ey_TaLL\AppData\Local\Microsoft\Windows\Temporary Internet Files\Content.IE5\UZ70S5LB\MP900400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081784" cy="3121152"/>
          </a:xfrm>
          <a:prstGeom prst="rect">
            <a:avLst/>
          </a:prstGeom>
          <a:noFill/>
          <a:effectLst>
            <a:glow rad="139700">
              <a:srgbClr val="FFC000">
                <a:alpha val="40000"/>
              </a:srgbClr>
            </a:glow>
            <a:outerShdw blurRad="50800" dist="38100" dir="2700000" algn="tl" rotWithShape="0">
              <a:srgbClr val="FFC000">
                <a:alpha val="40000"/>
              </a:srgbClr>
            </a:outerShdw>
          </a:effectLst>
          <a:scene3d>
            <a:camera prst="perspectiveHeroicExtremeLeftFacing">
              <a:rot lat="487347" lon="600000" rev="21425485"/>
            </a:camera>
            <a:lightRig rig="three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Der </a:t>
            </a:r>
            <a:r>
              <a:rPr lang="en-US" dirty="0" err="1">
                <a:solidFill>
                  <a:srgbClr val="002060"/>
                </a:solidFill>
              </a:rPr>
              <a:t>Artikel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bezeichnet</a:t>
            </a:r>
            <a:r>
              <a:rPr lang="en-US" dirty="0">
                <a:solidFill>
                  <a:srgbClr val="002060"/>
                </a:solidFill>
              </a:rPr>
              <a:t> die </a:t>
            </a:r>
            <a:r>
              <a:rPr lang="en-US" dirty="0" err="1">
                <a:solidFill>
                  <a:srgbClr val="002060"/>
                </a:solidFill>
              </a:rPr>
              <a:t>grammatische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Merkmale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Substantivs</a:t>
            </a:r>
            <a:r>
              <a:rPr lang="en-US" dirty="0">
                <a:solidFill>
                  <a:srgbClr val="002060"/>
                </a:solidFill>
              </a:rPr>
              <a:t> und </a:t>
            </a:r>
            <a:r>
              <a:rPr lang="en-US" dirty="0" err="1">
                <a:solidFill>
                  <a:srgbClr val="002060"/>
                </a:solidFill>
              </a:rPr>
              <a:t>gibt</a:t>
            </a:r>
            <a:r>
              <a:rPr lang="en-US" dirty="0">
                <a:solidFill>
                  <a:srgbClr val="002060"/>
                </a:solidFill>
              </a:rPr>
              <a:t> die </a:t>
            </a:r>
            <a:r>
              <a:rPr lang="en-US" dirty="0" err="1">
                <a:solidFill>
                  <a:srgbClr val="002060"/>
                </a:solidFill>
              </a:rPr>
              <a:t>Bedeutung</a:t>
            </a:r>
            <a:r>
              <a:rPr lang="en-US" dirty="0">
                <a:solidFill>
                  <a:srgbClr val="002060"/>
                </a:solidFill>
              </a:rPr>
              <a:t> der </a:t>
            </a:r>
            <a:r>
              <a:rPr lang="en-US" dirty="0" err="1">
                <a:solidFill>
                  <a:srgbClr val="002060"/>
                </a:solidFill>
              </a:rPr>
              <a:t>Bestimmtheit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Unbestimmtheit</a:t>
            </a:r>
            <a:r>
              <a:rPr lang="en-US" dirty="0">
                <a:solidFill>
                  <a:srgbClr val="002060"/>
                </a:solidFill>
              </a:rPr>
              <a:t> an, die das </a:t>
            </a:r>
            <a:r>
              <a:rPr lang="en-US" dirty="0" err="1">
                <a:solidFill>
                  <a:srgbClr val="002060"/>
                </a:solidFill>
              </a:rPr>
              <a:t>Substantiv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Satz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erhält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rey_TaLL\AppData\Local\Microsoft\Windows\Temporary Internet Files\Content.IE5\Z48MDG6I\MP900399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24">
            <a:off x="7311175" y="4783859"/>
            <a:ext cx="1476000" cy="1845451"/>
          </a:xfrm>
          <a:prstGeom prst="rect">
            <a:avLst/>
          </a:prstGeom>
          <a:noFill/>
          <a:effectLst>
            <a:softEdge rad="63500"/>
          </a:effectLst>
          <a:scene3d>
            <a:camera prst="perspectiveLeft"/>
            <a:lightRig rig="two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242" y="1754713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In der </a:t>
            </a:r>
            <a:r>
              <a:rPr lang="en-US" dirty="0" err="1">
                <a:solidFill>
                  <a:srgbClr val="002060"/>
                </a:solidFill>
              </a:rPr>
              <a:t>modernen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deutschen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Sprache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gibt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zwei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Arten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Artikels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</a:t>
            </a:r>
            <a:endParaRPr lang="en-US" dirty="0" smtClean="0"/>
          </a:p>
          <a:p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den </a:t>
            </a:r>
            <a:r>
              <a:rPr lang="en-US" i="1" dirty="0" err="1">
                <a:solidFill>
                  <a:srgbClr val="0070C0"/>
                </a:solidFill>
              </a:rPr>
              <a:t>bestimmten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Artikel</a:t>
            </a:r>
            <a:r>
              <a:rPr lang="en-US" i="1" dirty="0">
                <a:solidFill>
                  <a:srgbClr val="0070C0"/>
                </a:solidFill>
              </a:rPr>
              <a:t> (Sing: der, die, das; Pl: die) 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und </a:t>
            </a:r>
            <a:r>
              <a:rPr lang="en-US" i="1" dirty="0">
                <a:solidFill>
                  <a:srgbClr val="0070C0"/>
                </a:solidFill>
              </a:rPr>
              <a:t>den </a:t>
            </a:r>
            <a:r>
              <a:rPr lang="en-US" i="1" dirty="0" err="1">
                <a:solidFill>
                  <a:srgbClr val="0070C0"/>
                </a:solidFill>
              </a:rPr>
              <a:t>unbestimmten</a:t>
            </a:r>
            <a:r>
              <a:rPr lang="en-US" i="1" dirty="0">
                <a:solidFill>
                  <a:srgbClr val="0070C0"/>
                </a:solidFill>
              </a:rPr>
              <a:t> (Sing: </a:t>
            </a:r>
            <a:r>
              <a:rPr lang="en-US" i="1" dirty="0" err="1">
                <a:solidFill>
                  <a:srgbClr val="0070C0"/>
                </a:solidFill>
              </a:rPr>
              <a:t>ein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eine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ein</a:t>
            </a:r>
            <a:r>
              <a:rPr lang="en-US" i="1" dirty="0">
                <a:solidFill>
                  <a:srgbClr val="0070C0"/>
                </a:solidFill>
              </a:rPr>
              <a:t>).</a:t>
            </a:r>
            <a:endParaRPr lang="ru-RU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4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53200" cy="508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Der </a:t>
            </a:r>
            <a:r>
              <a:rPr lang="en-US" i="1" dirty="0" err="1">
                <a:solidFill>
                  <a:srgbClr val="002060"/>
                </a:solidFill>
              </a:rPr>
              <a:t>bestimmte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Artikel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11377"/>
              </p:ext>
            </p:extLst>
          </p:nvPr>
        </p:nvGraphicFramePr>
        <p:xfrm>
          <a:off x="683568" y="2564904"/>
          <a:ext cx="7992889" cy="2592290"/>
        </p:xfrm>
        <a:graphic>
          <a:graphicData uri="http://schemas.openxmlformats.org/drawingml/2006/table">
            <a:tbl>
              <a:tblPr/>
              <a:tblGrid>
                <a:gridCol w="2136712"/>
                <a:gridCol w="1661888"/>
                <a:gridCol w="1529992"/>
                <a:gridCol w="1512168"/>
                <a:gridCol w="1152129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 dirty="0" err="1">
                          <a:solidFill>
                            <a:srgbClr val="0070C0"/>
                          </a:solidFill>
                          <a:effectLst/>
                          <a:hlinkClick r:id="rId2" tooltip="Kasus"/>
                        </a:rPr>
                        <a:t>Kasus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</a:rPr>
                        <a:t>männlich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weiblich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sächlich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3" tooltip="Plural"/>
                        </a:rPr>
                        <a:t>Plural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 dirty="0" err="1">
                          <a:solidFill>
                            <a:srgbClr val="0645AD"/>
                          </a:solidFill>
                          <a:effectLst/>
                          <a:hlinkClick r:id="rId4" tooltip="Nominativ"/>
                        </a:rPr>
                        <a:t>Nominativ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5" tooltip="Genitiv"/>
                        </a:rPr>
                        <a:t>Genitiv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6" tooltip="Dativ"/>
                        </a:rPr>
                        <a:t>Dativ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dem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dem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7" tooltip="Akkusativ"/>
                        </a:rPr>
                        <a:t>Akkusativ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3675" y="300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59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34200" cy="914400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Der </a:t>
            </a:r>
            <a:r>
              <a:rPr lang="en-US" b="1" i="1" dirty="0" err="1">
                <a:solidFill>
                  <a:srgbClr val="002060"/>
                </a:solidFill>
              </a:rPr>
              <a:t>unbestimmte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Artikel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103987"/>
              </p:ext>
            </p:extLst>
          </p:nvPr>
        </p:nvGraphicFramePr>
        <p:xfrm>
          <a:off x="899591" y="2348878"/>
          <a:ext cx="7920880" cy="2590800"/>
        </p:xfrm>
        <a:graphic>
          <a:graphicData uri="http://schemas.openxmlformats.org/drawingml/2006/table">
            <a:tbl>
              <a:tblPr/>
              <a:tblGrid>
                <a:gridCol w="1872209"/>
                <a:gridCol w="1656184"/>
                <a:gridCol w="1512168"/>
                <a:gridCol w="1584176"/>
                <a:gridCol w="1296143"/>
              </a:tblGrid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2" tooltip="Kasus"/>
                        </a:rPr>
                        <a:t>Kasus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</a:rPr>
                        <a:t>männlich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weiblich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sächlich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3" tooltip="Plural"/>
                        </a:rPr>
                        <a:t>Plural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4" tooltip="Nominativ"/>
                        </a:rPr>
                        <a:t>Nominativ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5" tooltip="Genitiv"/>
                        </a:rPr>
                        <a:t>Genitiv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eines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6" tooltip="Dativ"/>
                        </a:rPr>
                        <a:t>Dativ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7" tooltip="Akkusativ"/>
                        </a:rPr>
                        <a:t>Akkusativ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3675" y="300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8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unbestimmte Artikel hat keine Pluralformen:</a:t>
            </a:r>
          </a:p>
          <a:p>
            <a:r>
              <a:rPr lang="de-DE" dirty="0">
                <a:solidFill>
                  <a:srgbClr val="0070C0"/>
                </a:solidFill>
              </a:rPr>
              <a:t>Er hat gestern ein Buch gekauft. (Singular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Er </a:t>
            </a:r>
            <a:r>
              <a:rPr lang="de-DE" dirty="0">
                <a:solidFill>
                  <a:srgbClr val="0070C0"/>
                </a:solidFill>
              </a:rPr>
              <a:t>hat gestern Bücher gekauft. (Plural)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374C4-2020-4F1D-81B0-799C03B76390}"/>
</file>

<file path=customXml/itemProps2.xml><?xml version="1.0" encoding="utf-8"?>
<ds:datastoreItem xmlns:ds="http://schemas.openxmlformats.org/officeDocument/2006/customXml" ds:itemID="{7B56108F-CC26-404C-87E1-B8FF78CF801B}"/>
</file>

<file path=customXml/itemProps3.xml><?xml version="1.0" encoding="utf-8"?>
<ds:datastoreItem xmlns:ds="http://schemas.openxmlformats.org/officeDocument/2006/customXml" ds:itemID="{F85F76F0-B686-4398-A004-2558402A5030}"/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234</TotalTime>
  <Words>551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Der bestimmte Artikel </vt:lpstr>
      <vt:lpstr>Der unbestimmte Artikel</vt:lpstr>
      <vt:lpstr>Презентация PowerPoint</vt:lpstr>
      <vt:lpstr>Funktionen des Artikels</vt:lpstr>
      <vt:lpstr>Презентация PowerPoint</vt:lpstr>
      <vt:lpstr>Презентация PowerPoint</vt:lpstr>
      <vt:lpstr>Презентация PowerPoint</vt:lpstr>
      <vt:lpstr>Презентация PowerPoint</vt:lpstr>
      <vt:lpstr>Der Gebrauch des unbestimmten Artikels</vt:lpstr>
      <vt:lpstr>Der unbestimmte Artikel steht: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Grey_TaLL</dc:creator>
  <cp:lastModifiedBy>Grey_TaLL</cp:lastModifiedBy>
  <cp:revision>25</cp:revision>
  <dcterms:created xsi:type="dcterms:W3CDTF">2011-11-09T22:07:05Z</dcterms:created>
  <dcterms:modified xsi:type="dcterms:W3CDTF">2011-11-10T02:05:13Z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